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notesMasterIdLst>
    <p:notesMasterId r:id="rId6"/>
  </p:notesMasterIdLst>
  <p:handoutMasterIdLst>
    <p:handoutMasterId r:id="rId7"/>
  </p:handoutMasterIdLst>
  <p:sldIdLst>
    <p:sldId id="416" r:id="rId2"/>
    <p:sldId id="419" r:id="rId3"/>
    <p:sldId id="420" r:id="rId4"/>
    <p:sldId id="421" r:id="rId5"/>
  </p:sldIdLst>
  <p:sldSz cx="13004800" cy="9753600"/>
  <p:notesSz cx="7102475" cy="93884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/>
      <a:tcStyle>
        <a:tcBdr/>
        <a:fill>
          <a:solidFill>
            <a:srgbClr val="E7F2E6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/>
      <a:tcStyle>
        <a:tcBdr/>
        <a:fill>
          <a:solidFill>
            <a:srgbClr val="F6E7EC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201" autoAdjust="0"/>
  </p:normalViewPr>
  <p:slideViewPr>
    <p:cSldViewPr snapToGrid="0">
      <p:cViewPr varScale="1">
        <p:scale>
          <a:sx n="50" d="100"/>
          <a:sy n="50" d="100"/>
        </p:scale>
        <p:origin x="1160" y="30"/>
      </p:cViewPr>
      <p:guideLst/>
    </p:cSldViewPr>
  </p:slideViewPr>
  <p:outlineViewPr>
    <p:cViewPr>
      <p:scale>
        <a:sx n="33" d="100"/>
        <a:sy n="33" d="100"/>
      </p:scale>
      <p:origin x="0" y="-39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1656" y="7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8383" cy="471347"/>
          </a:xfrm>
          <a:prstGeom prst="rect">
            <a:avLst/>
          </a:prstGeom>
        </p:spPr>
        <p:txBody>
          <a:bodyPr vert="horz" lIns="92447" tIns="46223" rIns="92447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7" y="3"/>
            <a:ext cx="3078383" cy="471347"/>
          </a:xfrm>
          <a:prstGeom prst="rect">
            <a:avLst/>
          </a:prstGeom>
        </p:spPr>
        <p:txBody>
          <a:bodyPr vert="horz" lIns="92447" tIns="46223" rIns="92447" bIns="46223" rtlCol="0"/>
          <a:lstStyle>
            <a:lvl1pPr algn="r">
              <a:defRPr sz="1200"/>
            </a:lvl1pPr>
          </a:lstStyle>
          <a:p>
            <a:fld id="{FAF3553C-461C-4168-969E-59B47A3CC68F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129"/>
            <a:ext cx="3078383" cy="471347"/>
          </a:xfrm>
          <a:prstGeom prst="rect">
            <a:avLst/>
          </a:prstGeom>
        </p:spPr>
        <p:txBody>
          <a:bodyPr vert="horz" lIns="92447" tIns="46223" rIns="92447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7" y="8917129"/>
            <a:ext cx="3078383" cy="471347"/>
          </a:xfrm>
          <a:prstGeom prst="rect">
            <a:avLst/>
          </a:prstGeom>
        </p:spPr>
        <p:txBody>
          <a:bodyPr vert="horz" lIns="92447" tIns="46223" rIns="92447" bIns="46223" rtlCol="0" anchor="b"/>
          <a:lstStyle>
            <a:lvl1pPr algn="r">
              <a:defRPr sz="1200"/>
            </a:lvl1pPr>
          </a:lstStyle>
          <a:p>
            <a:fld id="{BF603B44-FFAD-49FF-BB62-3DFC217958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94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</p:spPr>
        <p:txBody>
          <a:bodyPr lIns="94203" tIns="47102" rIns="94203" bIns="47102"/>
          <a:lstStyle/>
          <a:p>
            <a:endParaRPr dirty="0"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</p:spPr>
        <p:txBody>
          <a:bodyPr lIns="94203" tIns="47102" rIns="94203" bIns="47102"/>
          <a:lstStyle/>
          <a:p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034AF4-77FD-D770-5E47-0AA5624D2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487" y="8917129"/>
            <a:ext cx="3078383" cy="471347"/>
          </a:xfrm>
          <a:prstGeom prst="rect">
            <a:avLst/>
          </a:prstGeom>
        </p:spPr>
        <p:txBody>
          <a:bodyPr vert="horz" lIns="92447" tIns="46223" rIns="92447" bIns="46223" rtlCol="0" anchor="b"/>
          <a:lstStyle>
            <a:lvl1pPr algn="r">
              <a:defRPr sz="1200"/>
            </a:lvl1pPr>
          </a:lstStyle>
          <a:p>
            <a:fld id="{93F69D0F-E57B-4307-A4E7-751854AE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228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0755" y="4309463"/>
            <a:ext cx="6233966" cy="4694238"/>
          </a:xfrm>
        </p:spPr>
        <p:txBody>
          <a:bodyPr/>
          <a:lstStyle/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48922" y="9003701"/>
            <a:ext cx="451947" cy="384774"/>
          </a:xfrm>
        </p:spPr>
        <p:txBody>
          <a:bodyPr/>
          <a:lstStyle/>
          <a:p>
            <a:pPr defTabSz="924468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545BD42-980D-744B-92F5-F9BFE4DB3F6C}" type="slidenum">
              <a:rPr lang="en-US" sz="13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24468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3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2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0755" y="4309463"/>
            <a:ext cx="6233966" cy="4694238"/>
          </a:xfrm>
        </p:spPr>
        <p:txBody>
          <a:bodyPr/>
          <a:lstStyle/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48922" y="9003701"/>
            <a:ext cx="451947" cy="384774"/>
          </a:xfrm>
        </p:spPr>
        <p:txBody>
          <a:bodyPr/>
          <a:lstStyle/>
          <a:p>
            <a:pPr defTabSz="924468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545BD42-980D-744B-92F5-F9BFE4DB3F6C}" type="slidenum">
              <a:rPr lang="en-US" sz="13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24468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3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4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0755" y="4309463"/>
            <a:ext cx="6233966" cy="4694238"/>
          </a:xfrm>
        </p:spPr>
        <p:txBody>
          <a:bodyPr/>
          <a:lstStyle/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48922" y="9003701"/>
            <a:ext cx="451947" cy="384774"/>
          </a:xfrm>
        </p:spPr>
        <p:txBody>
          <a:bodyPr/>
          <a:lstStyle/>
          <a:p>
            <a:pPr defTabSz="924468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545BD42-980D-744B-92F5-F9BFE4DB3F6C}" type="slidenum">
              <a:rPr lang="en-US" sz="13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24468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3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9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0755" y="4309463"/>
            <a:ext cx="6233966" cy="4694238"/>
          </a:xfrm>
        </p:spPr>
        <p:txBody>
          <a:bodyPr/>
          <a:lstStyle/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48922" y="9003701"/>
            <a:ext cx="451947" cy="384774"/>
          </a:xfrm>
        </p:spPr>
        <p:txBody>
          <a:bodyPr/>
          <a:lstStyle/>
          <a:p>
            <a:pPr defTabSz="924468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545BD42-980D-744B-92F5-F9BFE4DB3F6C}" type="slidenum">
              <a:rPr lang="en-US" sz="13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24468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3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2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551E-E905-4E6C-81B2-A7D79EB2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096" y="0"/>
            <a:ext cx="10881360" cy="1188720"/>
          </a:xfrm>
        </p:spPr>
        <p:txBody>
          <a:bodyPr/>
          <a:lstStyle>
            <a:lvl1pPr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D4184-AAE9-48A8-B461-0F1994CE8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5A7DD-23AE-44B9-AA37-DBC35C2F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EE7DA-4A79-45B8-AEF7-86F68FB2B90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A71EE-9FC5-9AE4-8EC4-3C8D22C0D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84350" cy="1784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A088CA-3B88-E085-6B08-454F7D7EB4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5492" y="7928528"/>
            <a:ext cx="2069930" cy="18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45536-C8F2-4058-AC8F-DE77D4E24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65920" y="866987"/>
            <a:ext cx="2763520" cy="780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6BA3E-9916-4240-8DAF-E16165145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5360" y="866987"/>
            <a:ext cx="8073813" cy="78028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01A9C-B4E1-4C30-8CD1-1A1A9A9D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7FD5-7C89-4206-8019-DD4A6B6C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3FBC-0DBD-4D39-BF25-FC93A203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61ACA-ECF2-4F51-A838-5E9F5BA5A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12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C21EB-9454-44CC-AB34-C3728682B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A5AC0-2281-4169-BC58-C6F3491E6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3413"/>
            </a:lvl1pPr>
            <a:lvl2pPr marL="650230" indent="0">
              <a:buNone/>
              <a:defRPr sz="2844"/>
            </a:lvl2pPr>
            <a:lvl3pPr marL="1300460" indent="0">
              <a:buNone/>
              <a:defRPr sz="2560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8F9F9-A8C7-460B-AF01-F717AB8C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D1EE7-47BD-4DB9-B1B9-359B434B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EF3B0-264B-4BF0-B31D-A1C5138E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1D53E-3B35-4A0C-B973-5E758AB8F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19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27B5-DDCC-49B5-B97D-220617954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DF8F-F8B7-434B-8F6E-7491050C5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5360" y="2817707"/>
            <a:ext cx="5418667" cy="5852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812DE-3FDB-4BD4-9064-64BD0EC70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0773" y="2817707"/>
            <a:ext cx="5418667" cy="5852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4C5EB-4FA7-44B6-B6F2-87917A99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534B2-826A-479A-80F6-5626AC3F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A53C1-2F04-4A91-8EA7-BCA72014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EDAE3-650F-4CA7-8F8D-51C674C738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02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7B86-264C-4226-AA2B-47E1BAAA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8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D14DE-FD7F-48A7-BA46-09AD3F8B3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2BE76-107E-4D25-8AD0-4D5668030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CACD9-7067-490A-B58F-06927DA56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4D296-79BC-4AA5-9D01-F4D1DD788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1C91E4-2C8E-42D5-AD9C-9C3D41EE8E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B11A9D-509B-48DF-B310-F136E87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6667E-5971-4660-8B8D-B706E6B6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3BEDF-E2E0-4D4D-9188-76FD5E63B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44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F240-5ADF-4068-BDE3-B2BF1D86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9EF9B-99DF-421C-8551-AB12AD16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84E17-E927-4B9E-86C8-11C86533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8477C-4175-4C99-B8E4-DAD7E6A7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0977F-7D59-4ECE-8734-7EC0F2CE5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97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427C6-6235-4D2B-B370-A5A91F73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FC5EF-5059-47E2-BB46-96371B3B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056AE-D7DD-42DE-8D37-C3880083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D6FDF-9893-4FDE-9D22-F166FED76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03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18BD-D126-4109-B621-A89EBD7D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9" y="650240"/>
            <a:ext cx="4194951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048CB-A9ED-42CD-B5A1-F92286CA7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23C0B-A7E7-401F-9F9E-560C358A2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6339" y="2926080"/>
            <a:ext cx="4194951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B6A96-78FF-499A-95B9-D5956E7E8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0F202-63CC-47C8-8092-204EC0F2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3D604-9C27-47DF-87C0-6FC64A04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3E47D-EBA2-478C-A304-A828AD21D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66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D79B0-D752-4F0B-B971-F02B2127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9" y="650240"/>
            <a:ext cx="4194951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5973DE-6FA2-4F2B-9474-96C542717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A50DF-F311-4F3C-BEF8-124DBB58F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6339" y="2926080"/>
            <a:ext cx="4194951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5EDB7-6036-4647-95F3-9F687EAD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9030B-867D-47AF-AD41-E52AF94EF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15C7C-86E1-477C-9D4B-89828947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A13EC-C065-4633-83AD-F256632BA7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72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27DC-EC9D-4768-B2CC-A06621EC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C5456-133C-4036-B958-D4134787F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ADA9C-447E-45EA-8E54-56CF0050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7B43-E111-4535-97FC-ACDFC094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5501B-22BC-4406-9D93-462FED99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D2A8-66E7-4B27-A404-362B0CF6E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0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47301B5-0ABF-4FDA-A494-E4278CD82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2817707"/>
            <a:ext cx="1105408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DAE7841-4FE5-4227-85E8-61B3EAB642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58780" y="8886613"/>
            <a:ext cx="870660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991">
                <a:solidFill>
                  <a:srgbClr val="003366"/>
                </a:solidFill>
              </a:defRPr>
            </a:lvl1pPr>
          </a:lstStyle>
          <a:p>
            <a:fld id="{517EF44C-99F6-4238-A9F9-12269F059A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3BEA10EE-A95B-425A-81F7-91E2F3DBF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158750"/>
            <a:ext cx="1105408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B09CC-DA30-EE59-F264-E456B47E0E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784350" cy="1784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CB9587-A9FD-2FC3-DB5A-78D540F9DC9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85492" y="7928528"/>
            <a:ext cx="2069930" cy="18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5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258" b="1">
          <a:solidFill>
            <a:srgbClr val="003366"/>
          </a:solidFill>
          <a:latin typeface="Arial Black" panose="020B0A04020102020204" pitchFamily="34" charset="0"/>
          <a:cs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258" b="1">
          <a:solidFill>
            <a:srgbClr val="003366"/>
          </a:solidFill>
          <a:latin typeface="Arial Black" panose="020B0A04020102020204" pitchFamily="34" charset="0"/>
          <a:cs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258" b="1">
          <a:solidFill>
            <a:srgbClr val="003366"/>
          </a:solidFill>
          <a:latin typeface="Arial Black" panose="020B0A04020102020204" pitchFamily="34" charset="0"/>
          <a:cs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258" b="1">
          <a:solidFill>
            <a:srgbClr val="003366"/>
          </a:solidFill>
          <a:latin typeface="Arial Black" panose="020B0A04020102020204" pitchFamily="34" charset="0"/>
          <a:cs typeface="Times New Roman" panose="02020603050405020304" pitchFamily="18" charset="0"/>
        </a:defRPr>
      </a:lvl5pPr>
      <a:lvl6pPr marL="650230" algn="ctr" rtl="0" eaLnBrk="1" fontAlgn="base" hangingPunct="1">
        <a:spcBef>
          <a:spcPct val="0"/>
        </a:spcBef>
        <a:spcAft>
          <a:spcPct val="0"/>
        </a:spcAft>
        <a:defRPr sz="6258" b="1">
          <a:solidFill>
            <a:srgbClr val="003366"/>
          </a:solidFill>
          <a:latin typeface="Arial Black" panose="020B0A04020102020204" pitchFamily="34" charset="0"/>
          <a:cs typeface="Times New Roman" panose="02020603050405020304" pitchFamily="18" charset="0"/>
        </a:defRPr>
      </a:lvl6pPr>
      <a:lvl7pPr marL="1300460" algn="ctr" rtl="0" eaLnBrk="1" fontAlgn="base" hangingPunct="1">
        <a:spcBef>
          <a:spcPct val="0"/>
        </a:spcBef>
        <a:spcAft>
          <a:spcPct val="0"/>
        </a:spcAft>
        <a:defRPr sz="6258" b="1">
          <a:solidFill>
            <a:srgbClr val="003366"/>
          </a:solidFill>
          <a:latin typeface="Arial Black" panose="020B0A04020102020204" pitchFamily="34" charset="0"/>
          <a:cs typeface="Times New Roman" panose="02020603050405020304" pitchFamily="18" charset="0"/>
        </a:defRPr>
      </a:lvl7pPr>
      <a:lvl8pPr marL="1950690" algn="ctr" rtl="0" eaLnBrk="1" fontAlgn="base" hangingPunct="1">
        <a:spcBef>
          <a:spcPct val="0"/>
        </a:spcBef>
        <a:spcAft>
          <a:spcPct val="0"/>
        </a:spcAft>
        <a:defRPr sz="6258" b="1">
          <a:solidFill>
            <a:srgbClr val="003366"/>
          </a:solidFill>
          <a:latin typeface="Arial Black" panose="020B0A04020102020204" pitchFamily="34" charset="0"/>
          <a:cs typeface="Times New Roman" panose="02020603050405020304" pitchFamily="18" charset="0"/>
        </a:defRPr>
      </a:lvl8pPr>
      <a:lvl9pPr marL="2600919" algn="ctr" rtl="0" eaLnBrk="1" fontAlgn="base" hangingPunct="1">
        <a:spcBef>
          <a:spcPct val="0"/>
        </a:spcBef>
        <a:spcAft>
          <a:spcPct val="0"/>
        </a:spcAft>
        <a:defRPr sz="6258" b="1">
          <a:solidFill>
            <a:srgbClr val="003366"/>
          </a:solidFill>
          <a:latin typeface="Arial Black" panose="020B0A04020102020204" pitchFamily="34" charset="0"/>
          <a:cs typeface="Times New Roman" panose="02020603050405020304" pitchFamily="18" charset="0"/>
        </a:defRPr>
      </a:lvl9pPr>
    </p:titleStyle>
    <p:bodyStyle>
      <a:lvl1pPr marL="487672" indent="-487672" algn="l" rtl="0" eaLnBrk="1" fontAlgn="base" hangingPunct="1">
        <a:spcBef>
          <a:spcPct val="20000"/>
        </a:spcBef>
        <a:spcAft>
          <a:spcPct val="0"/>
        </a:spcAft>
        <a:buChar char="•"/>
        <a:defRPr sz="3600" b="1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56623" indent="-406394" algn="l" rtl="0" eaLnBrk="1" fontAlgn="base" hangingPunct="1">
        <a:spcBef>
          <a:spcPct val="20000"/>
        </a:spcBef>
        <a:spcAft>
          <a:spcPct val="0"/>
        </a:spcAft>
        <a:buChar char="–"/>
        <a:defRPr sz="3600" b="1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25575" indent="-325115" algn="l" rtl="0" eaLnBrk="1" fontAlgn="base" hangingPunct="1">
        <a:spcBef>
          <a:spcPct val="20000"/>
        </a:spcBef>
        <a:spcAft>
          <a:spcPct val="0"/>
        </a:spcAft>
        <a:buChar char="•"/>
        <a:defRPr sz="3600" b="1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275804" indent="-325115" algn="l" rtl="0" eaLnBrk="1" fontAlgn="base" hangingPunct="1">
        <a:spcBef>
          <a:spcPct val="20000"/>
        </a:spcBef>
        <a:spcAft>
          <a:spcPct val="0"/>
        </a:spcAft>
        <a:buChar char="–"/>
        <a:defRPr sz="3600" b="1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926034" indent="-325115" algn="l" rtl="0" eaLnBrk="1" fontAlgn="base" hangingPunct="1">
        <a:spcBef>
          <a:spcPct val="20000"/>
        </a:spcBef>
        <a:spcAft>
          <a:spcPct val="0"/>
        </a:spcAft>
        <a:buChar char="»"/>
        <a:defRPr sz="3600" b="1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eeaspout.org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096" y="0"/>
            <a:ext cx="10881360" cy="1188720"/>
          </a:xfrm>
        </p:spPr>
        <p:txBody>
          <a:bodyPr/>
          <a:lstStyle/>
          <a:p>
            <a:r>
              <a:rPr lang="en-US" sz="6000" dirty="0"/>
              <a:t>Environment</a:t>
            </a:r>
            <a:endParaRPr lang="en-US" sz="5689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fld id="{42DEE7DA-4A79-45B8-AEF7-86F68FB2B908}" type="slidenum">
              <a:rPr lang="en-US" altLang="en-US" kern="1200"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101094-DD1D-6A05-15CD-DF0162AC0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84350" cy="1784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F25137-7556-E967-A255-5D7BDEEDE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2504" y="7928528"/>
            <a:ext cx="2069930" cy="1825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0A325C-B5AC-497C-33A0-D6B2F33F54B9}"/>
              </a:ext>
            </a:extLst>
          </p:cNvPr>
          <p:cNvSpPr txBox="1"/>
          <p:nvPr/>
        </p:nvSpPr>
        <p:spPr>
          <a:xfrm>
            <a:off x="2211185" y="1662545"/>
            <a:ext cx="1058127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illegal to harass, harm, pursue, wound, kill, capture, or collect any marine mammals (including whales, dolphins, and seals) or endangered species (including sturgeon, salmon, sea turtles, and some whale species)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violating federal law by:</a:t>
            </a:r>
          </a:p>
          <a:p>
            <a:pPr marL="1131420" lvl="1" indent="-571500" algn="l" defTabSz="914400" fontAlgn="base" hangingPunct="1">
              <a:buSzPts val="2800"/>
              <a:buFont typeface="Arial" panose="020B0604020202020204" pitchFamily="34" charset="0"/>
              <a:buChar char="•"/>
              <a:defRPr/>
            </a:pP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 space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wildlife to reduce the risk</a:t>
            </a:r>
            <a:b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harassment and dangerous collisions.</a:t>
            </a:r>
          </a:p>
          <a:p>
            <a:pPr marL="1131420" lvl="1" indent="-571500" algn="l" defTabSz="914400" fontAlgn="base" hangingPunct="1">
              <a:buSzPts val="2800"/>
              <a:buFont typeface="Arial" panose="020B0604020202020204" pitchFamily="34" charset="0"/>
              <a:buChar char="•"/>
              <a:defRPr/>
            </a:pP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slow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give boaters and animals more time to react</a:t>
            </a:r>
          </a:p>
        </p:txBody>
      </p:sp>
    </p:spTree>
    <p:extLst>
      <p:ext uri="{BB962C8B-B14F-4D97-AF65-F5344CB8AC3E}">
        <p14:creationId xmlns:p14="http://schemas.microsoft.com/office/powerpoint/2010/main" val="372054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096" y="0"/>
            <a:ext cx="10881360" cy="1188720"/>
          </a:xfrm>
        </p:spPr>
        <p:txBody>
          <a:bodyPr/>
          <a:lstStyle/>
          <a:p>
            <a:r>
              <a:rPr lang="en-US" sz="6000" dirty="0"/>
              <a:t>Environment</a:t>
            </a:r>
            <a:endParaRPr lang="en-US" sz="5689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fld id="{42DEE7DA-4A79-45B8-AEF7-86F68FB2B908}" type="slidenum">
              <a:rPr lang="en-US" altLang="en-US" kern="1200"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101094-DD1D-6A05-15CD-DF0162AC0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84350" cy="1784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F25137-7556-E967-A255-5D7BDEEDE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2504" y="7928528"/>
            <a:ext cx="2069930" cy="1825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0A325C-B5AC-497C-33A0-D6B2F33F54B9}"/>
              </a:ext>
            </a:extLst>
          </p:cNvPr>
          <p:cNvSpPr txBox="1"/>
          <p:nvPr/>
        </p:nvSpPr>
        <p:spPr>
          <a:xfrm>
            <a:off x="2211185" y="1662545"/>
            <a:ext cx="105812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1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North Atlantic right whales are endangered and found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in coastal waters along the East Coast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Federal law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requires vessels, paddle boarders, and aircraft (including drones) to stay at least 1,500 feet (that’s 500 yards = five football fields) away from right whales.</a:t>
            </a:r>
          </a:p>
          <a:p>
            <a:pPr marL="1628123" marR="0" lvl="0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7672" marR="0" lvl="1" indent="-48767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Vessels of certain sizes must go 10 knots or less in seasonal speed-restricted areas.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Visit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NOAA Fisheries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whale vessel strike website for information on these areas. </a:t>
            </a:r>
          </a:p>
        </p:txBody>
      </p:sp>
    </p:spTree>
    <p:extLst>
      <p:ext uri="{BB962C8B-B14F-4D97-AF65-F5344CB8AC3E}">
        <p14:creationId xmlns:p14="http://schemas.microsoft.com/office/powerpoint/2010/main" val="307230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096" y="0"/>
            <a:ext cx="10881360" cy="1188720"/>
          </a:xfrm>
        </p:spPr>
        <p:txBody>
          <a:bodyPr/>
          <a:lstStyle/>
          <a:p>
            <a:r>
              <a:rPr lang="en-US" sz="6000" dirty="0"/>
              <a:t>Environment</a:t>
            </a:r>
            <a:endParaRPr lang="en-US" sz="5689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fld id="{42DEE7DA-4A79-45B8-AEF7-86F68FB2B908}" type="slidenum">
              <a:rPr lang="en-US" altLang="en-US" kern="1200"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101094-DD1D-6A05-15CD-DF0162AC0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84350" cy="1784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F25137-7556-E967-A255-5D7BDEEDE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2504" y="7928528"/>
            <a:ext cx="2069930" cy="1825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0A325C-B5AC-497C-33A0-D6B2F33F54B9}"/>
              </a:ext>
            </a:extLst>
          </p:cNvPr>
          <p:cNvSpPr txBox="1"/>
          <p:nvPr/>
        </p:nvSpPr>
        <p:spPr>
          <a:xfrm>
            <a:off x="2211185" y="1662545"/>
            <a:ext cx="10581271" cy="709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82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F</a:t>
            </a:r>
            <a:r>
              <a:rPr kumimoji="0" lang="en-US" sz="3982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rom Maine to Virginia, keep your boat a safe distance of:</a:t>
            </a:r>
            <a:endParaRPr kumimoji="0" lang="en-US" sz="3982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56623" marR="0" lvl="1" indent="-49670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1,500 ft (required by law) from North Atlantic right whales</a:t>
            </a:r>
          </a:p>
          <a:p>
            <a:pPr marL="1056623" marR="0" lvl="1" indent="-49670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ft (at least!) - 600 ft (is better!) from other whales</a:t>
            </a:r>
          </a:p>
          <a:p>
            <a:pPr marL="1056623" marR="0" lvl="1" indent="-49670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 ft from seals, dolphins, sea turtles, and sturgeon</a:t>
            </a:r>
          </a:p>
          <a:p>
            <a:pPr marL="487672" marR="0" lvl="0" indent="-54185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Tx/>
              <a:buChar char="•"/>
              <a:tabLst/>
              <a:defRPr/>
            </a:pPr>
            <a:r>
              <a:rPr kumimoji="0" lang="en-US" sz="3982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information and training on operating safely and responsibly around whales can be found at </a:t>
            </a:r>
            <a:r>
              <a:rPr kumimoji="0" lang="en-US" sz="3982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www.seeaspout.org</a:t>
            </a:r>
            <a:endParaRPr kumimoji="0" lang="en-US" sz="3982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096" y="0"/>
            <a:ext cx="10881360" cy="1188720"/>
          </a:xfrm>
        </p:spPr>
        <p:txBody>
          <a:bodyPr/>
          <a:lstStyle/>
          <a:p>
            <a:r>
              <a:rPr lang="en-US" sz="6000" dirty="0"/>
              <a:t>Environment</a:t>
            </a:r>
            <a:endParaRPr lang="en-US" sz="5689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fld id="{42DEE7DA-4A79-45B8-AEF7-86F68FB2B908}" type="slidenum">
              <a:rPr lang="en-US" altLang="en-US" kern="1200"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101094-DD1D-6A05-15CD-DF0162AC0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84350" cy="1784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F25137-7556-E967-A255-5D7BDEEDE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2504" y="7928528"/>
            <a:ext cx="2069930" cy="1825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0A325C-B5AC-497C-33A0-D6B2F33F54B9}"/>
              </a:ext>
            </a:extLst>
          </p:cNvPr>
          <p:cNvSpPr txBox="1"/>
          <p:nvPr/>
        </p:nvSpPr>
        <p:spPr>
          <a:xfrm>
            <a:off x="2211185" y="1662545"/>
            <a:ext cx="10581271" cy="622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72" marR="0" lvl="0" indent="-57798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Char char="•"/>
              <a:tabLst/>
              <a:defRPr/>
            </a:pPr>
            <a:r>
              <a:rPr kumimoji="0" lang="en-US" sz="3982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Boaters </a:t>
            </a:r>
            <a:r>
              <a:rPr kumimoji="0" lang="en-US" sz="3982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are urged to report any vessel-struck, entangled, stranded, or dead marine mammal or sea turtle to NOAA Fisheries</a:t>
            </a:r>
            <a:r>
              <a:rPr kumimoji="0" lang="en-US" sz="3982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(866) 755-6622 or hail the U.S. Coast Guard on VHF radio channel 16.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982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7672" marR="0" lvl="0" indent="-57798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Char char="•"/>
              <a:tabLst/>
              <a:defRPr/>
            </a:pPr>
            <a:r>
              <a:rPr kumimoji="0" lang="en-US" sz="3982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“NOAA sturgeon reporting” for local carcass reporting information online.</a:t>
            </a:r>
          </a:p>
        </p:txBody>
      </p:sp>
    </p:spTree>
    <p:extLst>
      <p:ext uri="{BB962C8B-B14F-4D97-AF65-F5344CB8AC3E}">
        <p14:creationId xmlns:p14="http://schemas.microsoft.com/office/powerpoint/2010/main" val="3511475539"/>
      </p:ext>
    </p:extLst>
  </p:cSld>
  <p:clrMapOvr>
    <a:masterClrMapping/>
  </p:clrMapOvr>
</p:sld>
</file>

<file path=ppt/theme/theme1.xml><?xml version="1.0" encoding="utf-8"?>
<a:theme xmlns:a="http://schemas.openxmlformats.org/drawingml/2006/main" name="Aux 3">
  <a:themeElements>
    <a:clrScheme name="Aux 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ux 3">
      <a:majorFont>
        <a:latin typeface="Arial Black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ux 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20839</TotalTime>
  <Words>299</Words>
  <Application>Microsoft Office PowerPoint</Application>
  <PresentationFormat>Custom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Helvetica Neue</vt:lpstr>
      <vt:lpstr>Times New Roman</vt:lpstr>
      <vt:lpstr>Aux 3</vt:lpstr>
      <vt:lpstr>Environment</vt:lpstr>
      <vt:lpstr>Environment</vt:lpstr>
      <vt:lpstr>Environment</vt:lpstr>
      <vt:lpstr>Environment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WATER CRAFT                 Seminar</dc:title>
  <dc:creator>Richard L Carver</dc:creator>
  <cp:lastModifiedBy>Dave Fuller</cp:lastModifiedBy>
  <cp:revision>538</cp:revision>
  <cp:lastPrinted>2023-05-15T21:15:51Z</cp:lastPrinted>
  <dcterms:modified xsi:type="dcterms:W3CDTF">2023-05-30T21:11:25Z</dcterms:modified>
</cp:coreProperties>
</file>